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9" r:id="rId3"/>
    <p:sldId id="260" r:id="rId4"/>
    <p:sldId id="261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8288000" cy="10287000"/>
  <p:notesSz cx="6858000" cy="9144000"/>
  <p:embeddedFontLs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anva Sans" panose="020B0604020202020204" charset="0"/>
      <p:regular r:id="rId34"/>
    </p:embeddedFont>
    <p:embeddedFont>
      <p:font typeface="Canva Sans Bold" panose="020B0604020202020204" charset="0"/>
      <p:regular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Bold" panose="00000800000000000000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7" autoAdjust="0"/>
    <p:restoredTop sz="83399" autoAdjust="0"/>
  </p:normalViewPr>
  <p:slideViewPr>
    <p:cSldViewPr>
      <p:cViewPr>
        <p:scale>
          <a:sx n="50" d="100"/>
          <a:sy n="50" d="100"/>
        </p:scale>
        <p:origin x="686" y="5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4BEE2-8BF5-42F1-9475-C2EB2FC502FD}" type="datetimeFigureOut">
              <a:rPr lang="en-IN" smtClean="0"/>
              <a:t>18-02-2025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89D6E-D683-4131-AC08-3935E32361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79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89D6E-D683-4131-AC08-3935E32361F0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40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89D6E-D683-4131-AC08-3935E32361F0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77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19992" y="-1680508"/>
            <a:ext cx="13648016" cy="136480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40768" y="-164456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367381" y="-425696"/>
            <a:ext cx="11553237" cy="115532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76280" y="434844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>
                <a:moveTo>
                  <a:pt x="0" y="0"/>
                </a:moveTo>
                <a:lnTo>
                  <a:pt x="1658465" y="0"/>
                </a:lnTo>
                <a:lnTo>
                  <a:pt x="1658465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37613" y="4282161"/>
            <a:ext cx="1634041" cy="163404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2086248" y="484744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>
                <a:moveTo>
                  <a:pt x="336771" y="0"/>
                </a:moveTo>
                <a:lnTo>
                  <a:pt x="0" y="0"/>
                </a:lnTo>
                <a:lnTo>
                  <a:pt x="0" y="503483"/>
                </a:lnTo>
                <a:lnTo>
                  <a:pt x="336771" y="503483"/>
                </a:lnTo>
                <a:lnTo>
                  <a:pt x="336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191921" y="4348446"/>
            <a:ext cx="1658466" cy="1656393"/>
          </a:xfrm>
          <a:custGeom>
            <a:avLst/>
            <a:gdLst/>
            <a:ahLst/>
            <a:cxnLst/>
            <a:rect l="l" t="t" r="r" b="b"/>
            <a:pathLst>
              <a:path w="1658466" h="1656393">
                <a:moveTo>
                  <a:pt x="0" y="0"/>
                </a:moveTo>
                <a:lnTo>
                  <a:pt x="1658466" y="0"/>
                </a:lnTo>
                <a:lnTo>
                  <a:pt x="1658466" y="1656393"/>
                </a:lnTo>
                <a:lnTo>
                  <a:pt x="0" y="1656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153255" y="4282161"/>
            <a:ext cx="1634041" cy="163404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5801890" y="4847440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>
                <a:moveTo>
                  <a:pt x="0" y="0"/>
                </a:moveTo>
                <a:lnTo>
                  <a:pt x="336770" y="0"/>
                </a:lnTo>
                <a:lnTo>
                  <a:pt x="336770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6714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34568" y="890230"/>
            <a:ext cx="9338329" cy="3912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45"/>
              </a:lnSpc>
              <a:spcBef>
                <a:spcPct val="0"/>
              </a:spcBef>
            </a:pPr>
            <a:r>
              <a:rPr lang="en-US" sz="10961" b="1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33524" y="536724"/>
            <a:ext cx="4597023" cy="1316614"/>
            <a:chOff x="0" y="0"/>
            <a:chExt cx="6129363" cy="175548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11493" cy="1755485"/>
            </a:xfrm>
            <a:custGeom>
              <a:avLst/>
              <a:gdLst/>
              <a:ahLst/>
              <a:cxnLst/>
              <a:rect l="l" t="t" r="r" b="b"/>
              <a:pathLst>
                <a:path w="2011493" h="1755485">
                  <a:moveTo>
                    <a:pt x="0" y="0"/>
                  </a:moveTo>
                  <a:lnTo>
                    <a:pt x="2011493" y="0"/>
                  </a:lnTo>
                  <a:lnTo>
                    <a:pt x="2011493" y="1755485"/>
                  </a:lnTo>
                  <a:lnTo>
                    <a:pt x="0" y="17554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635037" y="-95250"/>
              <a:ext cx="449432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30394" y="899926"/>
              <a:ext cx="3529012" cy="449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19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068783" y="4859750"/>
            <a:ext cx="910411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Portfoliio Project Challenge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78944" y="6579060"/>
            <a:ext cx="7483793" cy="182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IN" sz="5400" dirty="0"/>
              <a:t>Lung Cancer Prediction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BA79A-50CD-DB95-B8C0-BD0320A6F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497A98C-7E2C-C7F1-E91F-4FCFF386BA15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1D2EAA-74C6-C22C-66BF-C56F009D41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3D0DE1A-6672-007B-5A9A-B112F2AA9C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C906B2E-BCFE-87AA-813F-6023A754FD67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65BBD83-A432-24F3-52F0-43B223A48297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39DEB36-9C10-DE77-B492-B9F1C2A06157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en-US" sz="2800" dirty="0"/>
                <a:t>Intermediate Level</a:t>
              </a: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-- 1. Find the percentage of smokers who developed lung cancer.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--2. Calculate the average survival years based on cancer stages.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C0DB595-CAFD-4B20-6789-B2C0D678DB1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56F8AA7F-C864-8D00-CB79-DF68A1B916AA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B02CDF3-7F68-59E4-80E5-BB080C351D48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73F0804-6586-A904-0674-1C86F1C82C65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71E7C41F-4E1B-D6DB-19B5-ED8F6A209F1D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80BC4DD-002D-5ED5-2DFD-651C514DA23B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DD3ED9-727D-09B2-F547-835D1BCDF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73" y="1714500"/>
            <a:ext cx="10545047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8B427-A248-0CC8-37E6-4C4729CA84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34" y="5809058"/>
            <a:ext cx="817359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1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A4B9-516F-66B3-AA87-271316295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00729A-59B8-6022-AD84-C4C65D0B6DD1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5BCE22D-3921-701D-7CAC-AAA5DCB24AE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9B5FB23-F7C6-596D-D5A9-EFA8D4F6030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FDA19D3-8CA6-2C8B-6592-2EC759FAEC3F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029AAC3E-1F2D-AEF6-640D-1C5DAC219DAB}"/>
              </a:ext>
            </a:extLst>
          </p:cNvPr>
          <p:cNvGrpSpPr/>
          <p:nvPr/>
        </p:nvGrpSpPr>
        <p:grpSpPr>
          <a:xfrm>
            <a:off x="3690174" y="289263"/>
            <a:ext cx="13984205" cy="8421425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519AF61-85D5-EC95-FD52-6476204C946D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-3. Count the number of lung cancer patients based on passive smoking.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--4. Find the country with the highest lung cancer prevalence rate.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5C1D8E4-80B5-07ED-5404-BC76E45F020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BA6FB3A0-2882-9936-F3D7-FC1901D5DDE5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7360389-7420-28C4-1FA5-08DBBDC05EED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838B3469-D6BF-44C7-928E-74666A7D1D04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3EF1AE1-D0A7-957E-24F6-E4BAD27BDD45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7C34285-6EFF-0B66-C35E-9833BACBBC0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F88E6CB-6C58-5129-76F2-19E7C71E3A77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22EE97-1626-2961-E2B1-D147FA1CD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93" y="5136158"/>
            <a:ext cx="10926700" cy="4409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C4D641-E4D4-F193-DB90-0EF6E7E02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73" y="777605"/>
            <a:ext cx="10879068" cy="367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882F3-40A6-181C-704A-885C0BDF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B1BF81-19B3-B5F6-5638-72781FD19496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EB3C39-549B-51EF-D3B7-35F3B94D16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A297C88-88A6-F064-8F8B-AA128B8B464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F3C6990-5EA2-E921-C438-906ECAE60745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6140B59-7EF5-61F1-24A8-8B8B494BD86E}"/>
              </a:ext>
            </a:extLst>
          </p:cNvPr>
          <p:cNvGrpSpPr/>
          <p:nvPr/>
        </p:nvGrpSpPr>
        <p:grpSpPr>
          <a:xfrm>
            <a:off x="3493874" y="1251223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7147DF-1232-502E-ED88-533D11BB4743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--5. Identify the smoking years' impact on lung cancer.</a:t>
              </a: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--6. Determine the mortality rate for patients with and without early detection.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5DE4A17-EC30-2AC6-0581-D7A5ED266E8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CAD88DC-C630-1007-51BA-7F5D6C44916B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B2C3602-16D0-E755-D9AB-C520F0E41505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5FFFD62-47F9-6E78-E5F5-ABFFAA6C04F9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5328EF5-F77C-AD7A-6E23-6125F083BF0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7448B6B-3A4B-AC28-B623-0F6047EA0CE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2770C62-06C0-D746-7078-02CD63D15537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BDCAC1-A3C2-61FD-CEB4-6884B66BE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259" y="1716617"/>
            <a:ext cx="9589833" cy="34073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184ABA-4A83-9467-7DD3-FE4A21E4A5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55" y="5817817"/>
            <a:ext cx="11393490" cy="384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94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FEFE-8120-DF1D-CE7B-8432CA9A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7791AB-7409-B517-08C3-66E10DEDCBE6}"/>
              </a:ext>
            </a:extLst>
          </p:cNvPr>
          <p:cNvGrpSpPr/>
          <p:nvPr/>
        </p:nvGrpSpPr>
        <p:grpSpPr>
          <a:xfrm>
            <a:off x="9601200" y="-2360891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BEA8527-4ECF-51D0-C39F-10F6219C933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62F78E-0928-AB6D-C4DE-8D3883F2688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9670B47-2ED7-A7CC-6749-7574FCBBE001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C7AFA8D-BDA9-64F3-4776-9DC7FF37E942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624E2D-DFA6-DB00-39F6-2BFE46C6D711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--7. Group the lung cancer prevalence rate by developed vs. developing countries.</a:t>
              </a:r>
            </a:p>
            <a:p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select </a:t>
              </a:r>
              <a:r>
                <a:rPr lang="en-US" sz="2000" dirty="0" err="1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developed_or_developing</a:t>
              </a:r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 , avg(</a:t>
              </a:r>
              <a:r>
                <a:rPr lang="en-US" sz="2000" dirty="0" err="1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Lung_Cancer_Prevalence_Rate</a:t>
              </a:r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) as </a:t>
              </a:r>
              <a:r>
                <a:rPr lang="en-US" sz="2000" dirty="0" err="1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avg_prevalence_rate</a:t>
              </a:r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from </a:t>
              </a:r>
              <a:r>
                <a:rPr lang="en-US" sz="2000" dirty="0" err="1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lung_cancer_data</a:t>
              </a:r>
              <a:endParaRPr lang="en-US" sz="2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r>
                <a:rPr lang="en-US" sz="2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group by </a:t>
              </a:r>
              <a:r>
                <a:rPr lang="en-US" sz="2000" dirty="0" err="1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developed_or_developing</a:t>
              </a:r>
              <a:endParaRPr lang="en-IN" sz="2000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A5A963B-02A9-F71E-BA06-D26FC02C0CF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A9F1B31D-9BF6-B5D0-1614-765E6B38488E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F25DEC9-1ECF-9237-DB34-B2FBAB87F98E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44F90517-2B31-CCDB-0781-259C8CEFDC34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75B960F-C343-DF88-5C6D-F8B322646A4D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0310CF2-DBE8-818D-2400-FF4EBFDD5842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6E53B88-1C98-429D-325D-3C80A90ACFFB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4FBD9D7-41C3-7EF2-503A-DB15039C8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957" y="2464771"/>
            <a:ext cx="1075522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6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3BD2B-D3FF-73E0-3BE5-E6AF5853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265CBF0-4D73-A109-2201-18E02AFDD119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14D5145-5560-D5DC-879D-232FF4F9938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59B0405-290C-2B94-69B1-5E9728B473C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CACB6BC-1C86-B355-84F7-80B910BD61FC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109C251-DFFB-8FD5-9238-F54B5B5CA54E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D41AD6C-1A84-FF43-9072-1E3A335CB9FD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457200" indent="-457200">
                <a:buFont typeface="Wingdings" panose="05000000000000000000" pitchFamily="2" charset="2"/>
                <a:buChar char="n"/>
              </a:pPr>
              <a:r>
                <a:rPr lang="en-US" sz="2800" dirty="0"/>
                <a:t>Advanced Level</a:t>
              </a:r>
            </a:p>
            <a:p>
              <a:r>
                <a:rPr lang="en-US" sz="2800" dirty="0"/>
                <a:t>-- 1. Identify the correlation between lung cancer prevalence and air pollution levels.</a:t>
              </a:r>
            </a:p>
            <a:p>
              <a:endParaRPr lang="en-IN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30FC181-EEC2-8461-8598-FB677AAE3BB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3E9CE160-8C42-B2F5-6225-FDCEF514C056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337FE9B-17DA-4A32-3E92-741101B9416B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045929B0-2B72-3886-4629-953910AD15C0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43CB002-CDC0-BC74-BB32-499240AA2234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3A401C3-F289-A9B6-11E5-E4603AB2E03E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E0D2BAA-E348-4730-1E23-C5D642693CA9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14D462-3357-1E0B-87C8-0DED372286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18" y="1927879"/>
            <a:ext cx="12860545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86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1C771-3679-B07E-B21D-123E9FC84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9B1814-D153-DA2C-FF70-1DE7BD7A4B8B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954D140-BA41-0104-F377-9567C640D4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45867DC-004A-DA46-633D-37908A6EA6E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6F60F2A-FE02-4E6A-C686-759012DFDE49}"/>
              </a:ext>
            </a:extLst>
          </p:cNvPr>
          <p:cNvSpPr/>
          <p:nvPr/>
        </p:nvSpPr>
        <p:spPr>
          <a:xfrm>
            <a:off x="7811019" y="-1057555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5586554-5721-5FD9-00C3-4B1BA02FD927}"/>
              </a:ext>
            </a:extLst>
          </p:cNvPr>
          <p:cNvGrpSpPr/>
          <p:nvPr/>
        </p:nvGrpSpPr>
        <p:grpSpPr>
          <a:xfrm>
            <a:off x="3373647" y="1116644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0FDC6F-DA37-A24D-9886-485E3B923579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--2. Find the average age of lung cancer patients for each country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- 3. Calculate the risk factor of lung cancer by smoker status, passive smoking, and family history.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1FF5452-2CDC-5C06-B56F-7A7E9181E4A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E83838F6-DE29-04C6-9DAA-91B93E8F6260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1906061-DD76-128A-BBFF-C29F4514A68A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AA805EF-8F3C-50CF-482B-3755B7EDE5A7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395B454-9658-4914-AC52-4966E25E8CCA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882507D-140E-E5FF-144A-DB470CC688D2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2339935-80DF-2D59-344E-107EE5EA0397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391016-59A8-2B33-9D35-A2C42A8F94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74" y="1543110"/>
            <a:ext cx="12079386" cy="3873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5002353-B54F-315D-442D-C17899F95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93" y="5876148"/>
            <a:ext cx="11060068" cy="369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1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82319-7685-B895-44FC-10BF96C1D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12D59E1-D1A9-F10C-7EC4-25DA9F4F8CBC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B9F2121-8932-3D0F-E3D3-ABAE28FA5B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43310D-5A35-4CE9-24D4-984A43A351C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1204D90-1741-84F8-A42E-8236003FDB02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EB80C42-5E1F-ED4B-74FC-0F641BC2B6AD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DF6886D-515E-86EE-839E-D0C72E68D6AB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-- 4. Rank countries based on their mortality rate.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D30655F-B425-D34F-289B-552902FEB6A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7DC53EBC-3BB7-D226-599D-D130A44E07C1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329F563-23C6-9806-F62A-D194C5DF11A2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08D8964-81C7-03F4-40D3-4D5E75F2B5F8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4EB4239-FC28-7A2F-0E1B-ABDC88E51DA3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9DA559B9-8016-966E-85C6-3EAF97860D33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E767799-7141-D56F-0424-3C9A60CAB4F9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5855942-397D-FB5E-A281-18AAFBE2F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52" y="1289601"/>
            <a:ext cx="9221487" cy="78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2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78E0-E12E-8634-014D-EF104F60E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8FE0C8E-4F72-16DA-39E9-86C864EB8C2A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4537359-1275-929A-4B1C-145E0064AB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8E61074-5D02-3D4B-F8F4-5F5F4793E5E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855155D-B865-C951-E1D1-AEA36B22886C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29B21D0-E3BF-CA76-2E21-98639BDC2531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B2F3C9A-63CC-C6FF-F6D9-2D964DF864E5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--5. Determine if treatment type has a significant impact on survival years.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-- 6. Compare lung cancer prevalence in men vs. women across countries.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836865-B6C7-1121-3C63-4617901308F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A064E67A-E50D-F6C7-1AF6-6DAD26B4F2E9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B3A9094-93CE-2521-3C8C-F54648379E45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BDFA1E5-7504-623D-3E18-5CFD4F009CB9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EB828452-5381-69EA-2630-63BE6F1D6D93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1BCEB188-9604-4B74-F694-171EC373EA8A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F84015B-56DF-EDBC-7067-A1381FFFA43F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77069F4-F9A5-26FD-D494-33E4DD071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05" y="1410575"/>
            <a:ext cx="10764752" cy="29896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3F12B8-7975-55AC-E59A-B9877AA4E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948" y="4854710"/>
            <a:ext cx="11145805" cy="530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9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F8651-8E7D-AF26-8CEC-2D389FC90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E5986E-74B3-88A6-9EFA-0A4955820546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6264FB-43B0-E1ED-D272-BF3D911F3CB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2E26E45-1731-7F10-AB27-6D7B64475A0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53757EF-848E-253D-6C1F-2EDD538937B7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56EE0DA-7D94-1E09-E70F-A0356EE35AAF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ED9D8DC-09AA-A5F4-CAF7-9E235A77C6B9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-- 7. Find how occupational exposure, smoking, and air pollution collectively impact lung cancer rates.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2F65226-6640-9824-26C3-816F08FAA8F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F557EBD8-661C-B99E-06CB-F6DB0182E1B9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D0F2727-89DA-4372-5135-BBB7EB47E52B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2CC3EB8-DECE-C0DA-3439-04C3245A0718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2E5B5F9-9AF0-6918-2ABE-3BBA31AA36EB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B4AF107-D7C7-A46D-A98D-5F701473997D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FD14B47-0C60-08F9-3DAC-FA4E6134ADAF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5C71E0-7FEA-E45C-9771-6075F2B1F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113" y="1647448"/>
            <a:ext cx="11622122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2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BCF8E-078D-F604-0C49-370DB8A12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B3D569-078C-76C6-0F22-2B6668ABF929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36F6F75-DCCA-2D77-DBE6-E1EA73D953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39479F-1F7E-462F-034E-80A56CFB32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774ACB0-0794-5046-DDA7-E1A38DEE683E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1E5FF24-D893-2881-63F9-402DD3985275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34D449-BEC2-D086-D600-C89C4EF99570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-- 8. Analyze the impact of early detection on survival years.</a:t>
              </a:r>
              <a:endParaRPr lang="en-IN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9D43EBF-EB4D-C0F1-2ABA-7E65CC075F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20D2399-E234-3BB7-7CE9-35674737A551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2269EFF-AC0F-2766-62E1-49F87EAE121D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2A88D93-9082-DE7B-6C67-36351B84BB84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B71EB92F-DA32-8FA4-0C03-81611A908B3F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43254BC1-C19F-E74D-D66D-713464E02A24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538E14BF-D182-580F-264A-FB6178FDD401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64587-9B45-B347-E55F-B683F8864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56" y="1606377"/>
            <a:ext cx="11698333" cy="666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4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61960" y="1517982"/>
            <a:ext cx="12916158" cy="7876112"/>
            <a:chOff x="-85313" y="-38100"/>
            <a:chExt cx="2643749" cy="1612125"/>
          </a:xfrm>
        </p:grpSpPr>
        <p:sp>
          <p:nvSpPr>
            <p:cNvPr id="3" name="Freeform 3"/>
            <p:cNvSpPr/>
            <p:nvPr/>
          </p:nvSpPr>
          <p:spPr>
            <a:xfrm>
              <a:off x="-85313" y="36570"/>
              <a:ext cx="2643749" cy="1537455"/>
            </a:xfrm>
            <a:custGeom>
              <a:avLst/>
              <a:gdLst/>
              <a:ahLst/>
              <a:cxnLst/>
              <a:rect l="l" t="t" r="r" b="b"/>
              <a:pathLst>
                <a:path w="2479362" h="1546230">
                  <a:moveTo>
                    <a:pt x="63914" y="0"/>
                  </a:moveTo>
                  <a:lnTo>
                    <a:pt x="2415448" y="0"/>
                  </a:lnTo>
                  <a:cubicBezTo>
                    <a:pt x="2432399" y="0"/>
                    <a:pt x="2448656" y="6734"/>
                    <a:pt x="2460642" y="18720"/>
                  </a:cubicBezTo>
                  <a:cubicBezTo>
                    <a:pt x="2472628" y="30706"/>
                    <a:pt x="2479362" y="46963"/>
                    <a:pt x="2479362" y="63914"/>
                  </a:cubicBezTo>
                  <a:lnTo>
                    <a:pt x="2479362" y="1482316"/>
                  </a:lnTo>
                  <a:cubicBezTo>
                    <a:pt x="2479362" y="1499267"/>
                    <a:pt x="2472628" y="1515524"/>
                    <a:pt x="2460642" y="1527510"/>
                  </a:cubicBezTo>
                  <a:cubicBezTo>
                    <a:pt x="2448656" y="1539496"/>
                    <a:pt x="2432399" y="1546230"/>
                    <a:pt x="2415448" y="1546230"/>
                  </a:cubicBezTo>
                  <a:lnTo>
                    <a:pt x="63914" y="1546230"/>
                  </a:lnTo>
                  <a:cubicBezTo>
                    <a:pt x="46963" y="1546230"/>
                    <a:pt x="30706" y="1539496"/>
                    <a:pt x="18720" y="1527510"/>
                  </a:cubicBezTo>
                  <a:cubicBezTo>
                    <a:pt x="6734" y="1515524"/>
                    <a:pt x="0" y="1499267"/>
                    <a:pt x="0" y="1482316"/>
                  </a:cubicBezTo>
                  <a:lnTo>
                    <a:pt x="0" y="63914"/>
                  </a:lnTo>
                  <a:cubicBezTo>
                    <a:pt x="0" y="46963"/>
                    <a:pt x="6734" y="30706"/>
                    <a:pt x="18720" y="18720"/>
                  </a:cubicBezTo>
                  <a:cubicBezTo>
                    <a:pt x="30706" y="6734"/>
                    <a:pt x="46963" y="0"/>
                    <a:pt x="6391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IN" sz="4000" b="1" dirty="0"/>
            </a:p>
            <a:p>
              <a:pPr marL="527829" lvl="1" indent="-263914" algn="just">
                <a:lnSpc>
                  <a:spcPts val="3422"/>
                </a:lnSpc>
                <a:buFont typeface="Arial"/>
                <a:buChar char="•"/>
              </a:pPr>
              <a:r>
                <a:rPr lang="en-US" sz="4000" b="1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Project Title  : </a:t>
              </a:r>
              <a:r>
                <a:rPr lang="en-IN" sz="4000" b="1" dirty="0">
                  <a:latin typeface="Cambria" panose="02040503050406030204" pitchFamily="18" charset="0"/>
                  <a:ea typeface="Cambria" panose="02040503050406030204" pitchFamily="18" charset="0"/>
                </a:rPr>
                <a:t>Lung Cancer Prediction Analysis</a:t>
              </a:r>
            </a:p>
            <a:p>
              <a:pPr marL="263915" lvl="1" algn="just">
                <a:lnSpc>
                  <a:spcPts val="3422"/>
                </a:lnSpc>
              </a:pPr>
              <a:endParaRPr lang="en-US" sz="4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pPr marL="527829" lvl="1" indent="-263914" algn="just">
                <a:lnSpc>
                  <a:spcPts val="3422"/>
                </a:lnSpc>
                <a:buFont typeface="Arial"/>
                <a:buChar char="•"/>
              </a:pPr>
              <a:r>
                <a:rPr lang="en-US" sz="4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Name : Asmit P. Patil</a:t>
              </a:r>
            </a:p>
            <a:p>
              <a:pPr marL="527829" lvl="1" indent="-263914" algn="just">
                <a:lnSpc>
                  <a:spcPts val="3422"/>
                </a:lnSpc>
                <a:buFont typeface="Arial"/>
                <a:buChar char="•"/>
              </a:pPr>
              <a:endParaRPr lang="en-US" sz="4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pPr marL="527829" lvl="1" indent="-263914" algn="just">
                <a:lnSpc>
                  <a:spcPts val="3422"/>
                </a:lnSpc>
                <a:buFont typeface="Arial"/>
                <a:buChar char="•"/>
              </a:pPr>
              <a:r>
                <a:rPr lang="en-US" sz="4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Date of Submission : 18-02-2025</a:t>
              </a:r>
            </a:p>
            <a:p>
              <a:pPr marL="527829" lvl="1" indent="-263914" algn="just">
                <a:lnSpc>
                  <a:spcPts val="3422"/>
                </a:lnSpc>
                <a:buFont typeface="Arial"/>
                <a:buChar char="•"/>
              </a:pPr>
              <a:endParaRPr lang="en-US" sz="4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pPr marL="527829" lvl="1" indent="-263914" algn="just">
                <a:lnSpc>
                  <a:spcPts val="3422"/>
                </a:lnSpc>
                <a:buFont typeface="Arial"/>
                <a:buChar char="•"/>
              </a:pPr>
              <a:r>
                <a:rPr lang="en-US" sz="4000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Tools Used :  (SQL + Power BI/Excel)</a:t>
              </a:r>
            </a:p>
            <a:p>
              <a:endParaRPr lang="en-IN" sz="4000" b="1" dirty="0"/>
            </a:p>
            <a:p>
              <a:endParaRPr lang="en-IN" sz="4000" b="1" dirty="0"/>
            </a:p>
            <a:p>
              <a:endParaRPr lang="en-IN" sz="4000" b="1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9362" cy="158433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486400" y="-2231236"/>
            <a:ext cx="10664994" cy="145854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7152609" y="-871253"/>
            <a:ext cx="12531371" cy="12515707"/>
          </a:xfrm>
          <a:custGeom>
            <a:avLst/>
            <a:gdLst/>
            <a:ahLst/>
            <a:cxnLst/>
            <a:rect l="l" t="t" r="r" b="b"/>
            <a:pathLst>
              <a:path w="12531371" h="12515707">
                <a:moveTo>
                  <a:pt x="0" y="0"/>
                </a:moveTo>
                <a:lnTo>
                  <a:pt x="12531370" y="0"/>
                </a:lnTo>
                <a:lnTo>
                  <a:pt x="12531370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3908961" y="-1029908"/>
            <a:ext cx="8532338" cy="12346817"/>
            <a:chOff x="0" y="0"/>
            <a:chExt cx="56169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61690" cy="812800"/>
            </a:xfrm>
            <a:custGeom>
              <a:avLst/>
              <a:gdLst/>
              <a:ahLst/>
              <a:cxnLst/>
              <a:rect l="l" t="t" r="r" b="b"/>
              <a:pathLst>
                <a:path w="561690" h="812800">
                  <a:moveTo>
                    <a:pt x="280845" y="0"/>
                  </a:moveTo>
                  <a:cubicBezTo>
                    <a:pt x="125739" y="0"/>
                    <a:pt x="0" y="181951"/>
                    <a:pt x="0" y="406400"/>
                  </a:cubicBezTo>
                  <a:cubicBezTo>
                    <a:pt x="0" y="630849"/>
                    <a:pt x="125739" y="812800"/>
                    <a:pt x="280845" y="812800"/>
                  </a:cubicBezTo>
                  <a:cubicBezTo>
                    <a:pt x="435951" y="812800"/>
                    <a:pt x="561690" y="630849"/>
                    <a:pt x="561690" y="406400"/>
                  </a:cubicBezTo>
                  <a:cubicBezTo>
                    <a:pt x="561690" y="181951"/>
                    <a:pt x="435951" y="0"/>
                    <a:pt x="280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52658" y="38100"/>
              <a:ext cx="456373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19980" y="602805"/>
            <a:ext cx="2974068" cy="851790"/>
            <a:chOff x="0" y="0"/>
            <a:chExt cx="3965424" cy="11357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B85C6-3C07-BDC9-A7B1-448C25322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C4115B-F31E-0010-C85C-F64AB10F03FF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89A73B2-E958-9E98-2D79-1A216943470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146C2DA-8EF4-69D1-A011-2A467433BE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7AE39C3-BC9E-4114-9231-1EEBAA687771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826DAE6-BD40-A6BC-CD8F-C29C061B9B0D}"/>
              </a:ext>
            </a:extLst>
          </p:cNvPr>
          <p:cNvGrpSpPr/>
          <p:nvPr/>
        </p:nvGrpSpPr>
        <p:grpSpPr>
          <a:xfrm>
            <a:off x="3464797" y="573982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5806FD-E5CE-40AB-E923-4406F9D61A30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just">
                <a:lnSpc>
                  <a:spcPts val="3422"/>
                </a:lnSpc>
              </a:pPr>
              <a:r>
                <a:rPr lang="en-US" sz="2444" dirty="0">
                  <a:solidFill>
                    <a:srgbClr val="3B3B3B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3200" b="1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Data Visualization &amp; Dashboard</a:t>
              </a:r>
            </a:p>
            <a:p>
              <a:pPr algn="just">
                <a:lnSpc>
                  <a:spcPts val="3422"/>
                </a:lnSpc>
              </a:pPr>
              <a:endParaRPr lang="en-US" sz="3200" b="1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pPr algn="just">
                <a:lnSpc>
                  <a:spcPts val="3422"/>
                </a:lnSpc>
              </a:pPr>
              <a:r>
                <a:rPr lang="en-US" sz="3200" b="1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Dashboard 1</a:t>
              </a:r>
            </a:p>
            <a:p>
              <a:pPr algn="just">
                <a:lnSpc>
                  <a:spcPts val="3422"/>
                </a:lnSpc>
              </a:pPr>
              <a:endParaRPr lang="en-US" sz="3200" b="1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pPr algn="just">
                <a:lnSpc>
                  <a:spcPts val="3422"/>
                </a:lnSpc>
              </a:pPr>
              <a:endParaRPr lang="en-US" sz="3200" b="1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9FCB415-F0C5-6F68-818D-E1F5AD62ECC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90302019-854E-898A-FC7C-E1B160AC68F4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7EA2B93-92C4-AFEE-BE13-EC59DC0E3842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BAB66B54-3A29-11E1-687F-B5649C9DA7E4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CF4A980-8EF4-98AA-53A2-5766BD3F8A44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48AF83C-262E-9EAE-975D-5D5A8B48D8C3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1BCC203F-1C3B-EBD4-E094-D6CCDAA4DEA3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EC6533B-C15C-5460-7198-01885C716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75" y="2018190"/>
            <a:ext cx="12736702" cy="71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51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2149-A1BE-F29B-DDE3-71BE27A4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FBEA48-DFA8-8A57-23FF-EF58C2B525D9}"/>
              </a:ext>
            </a:extLst>
          </p:cNvPr>
          <p:cNvGrpSpPr/>
          <p:nvPr/>
        </p:nvGrpSpPr>
        <p:grpSpPr>
          <a:xfrm>
            <a:off x="7772400" y="-657682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C752A41-A74F-1DE9-C993-542DC63AD3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5C18235-2F6C-7B13-83BE-8ED3B2A0174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47D8F8D-A560-1E79-ADB5-EBE5BACCC888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89F47D1-6A9E-FFEF-28E8-DDCA0E5847E4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74A9E02-02A3-0323-D26E-4CD5E59823CE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BB8569-3507-922D-E3AB-4668B4D80C34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9CB945C2-BD0D-A7AF-7A23-CA8C84A527DE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38D68E-AE63-742D-686E-FD959EDB0E9D}"/>
              </a:ext>
            </a:extLst>
          </p:cNvPr>
          <p:cNvSpPr txBox="1"/>
          <p:nvPr/>
        </p:nvSpPr>
        <p:spPr>
          <a:xfrm>
            <a:off x="4300940" y="289263"/>
            <a:ext cx="8915400" cy="1209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Key Insights</a:t>
            </a: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Key Visuals Used</a:t>
            </a: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Lung Cancer Cases by Country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Highlights regional lung cancer prevalence.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Lung Cancer Cases by Gender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Shows the distribution of cancer cases across genders.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Age Distribution of Lung Cancer Patients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Groups age ranges for better analysis.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Smoking Impact Score by Gender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Compares smoking severity between genders.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Mortality Rate vs. Air Pollution Exposure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Analyzes environmental impact on lung cancer mortality.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Lung Cancer Risk Score Distribution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Filters data for deeper analysis.</a:t>
            </a: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595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FC873-0DCD-7E2E-1ECF-4AD6A2B4D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7FC7A0-CB5B-7BEC-B031-7E945742A09E}"/>
              </a:ext>
            </a:extLst>
          </p:cNvPr>
          <p:cNvGrpSpPr/>
          <p:nvPr/>
        </p:nvGrpSpPr>
        <p:grpSpPr>
          <a:xfrm>
            <a:off x="7772400" y="-657682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1005014-A0A3-3F77-D94B-B6313CBA08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6F0BFB-801D-0FF3-6046-176C66016A4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2E0BA3B-C07A-9BC0-48DD-2A61585A07E5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083996A-C810-4666-7F5E-A6705A12BF2D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18057CA-5C97-DF42-A3AC-8CB7622DA033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20336CA9-5386-2331-3DB8-FA0B8BEFB338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C91E821-58E8-3315-87A8-DB62F4309DF8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D9A850-F289-F55A-BD67-713615F84D3B}"/>
              </a:ext>
            </a:extLst>
          </p:cNvPr>
          <p:cNvSpPr txBox="1"/>
          <p:nvPr/>
        </p:nvSpPr>
        <p:spPr>
          <a:xfrm>
            <a:off x="4300940" y="289263"/>
            <a:ext cx="891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Dashboard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A4E13-35EF-97F9-DE9C-A7B80BECE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940" y="1289669"/>
            <a:ext cx="12717650" cy="71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E1E2A-4887-539E-ECFA-B6E097445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3CDA4B-C972-233B-036D-2DA3D3D3814D}"/>
              </a:ext>
            </a:extLst>
          </p:cNvPr>
          <p:cNvGrpSpPr/>
          <p:nvPr/>
        </p:nvGrpSpPr>
        <p:grpSpPr>
          <a:xfrm>
            <a:off x="7772400" y="-657682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C9117C-CF48-6FFF-BAFD-126B69B56E6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42C4DFC-948A-7C26-F5D1-F6A4861D0D3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15ED7F9-1957-C26B-2841-CEECBE2160CC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62F890AD-2AF1-30DF-F63A-150B2591498C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2B4BD41-C360-1C1D-742E-E8BBFD4CE342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24F571B-D9EB-88C1-6C91-37B6923B8D77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4650E90-DA92-2B60-D3EE-5BBB9D82042B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FFFD97-0B30-2C48-8E18-F884AF6D2424}"/>
              </a:ext>
            </a:extLst>
          </p:cNvPr>
          <p:cNvSpPr txBox="1"/>
          <p:nvPr/>
        </p:nvSpPr>
        <p:spPr>
          <a:xfrm>
            <a:off x="4300940" y="289263"/>
            <a:ext cx="8915400" cy="1308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Key Insights</a:t>
            </a: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Key Visuals Used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1. Smoking vs. Lung Cancer Cases 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To analyze the relationship between smoking status (Smoker vs. Non-Smoker) and lung cancer diagnosis.</a:t>
            </a:r>
          </a:p>
          <a:p>
            <a:pPr lvl="1"/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2. Years of Smoking vs. Cancer Stage 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To analyze if longer smoking duration correlates with more severe cancer stages.</a:t>
            </a:r>
          </a:p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3. Passive Smoking Impact on Cancer Cases 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To compare lung cancer cases among individuals exposed and not exposed to passive smoking.</a:t>
            </a:r>
          </a:p>
          <a:p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4. Smoking and Air Pollution Relationship 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To determine if high air pollution levels and smoking together increase lung cancer prevalence.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8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EF78-F683-6FC8-C517-3C0E67DD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CE96405-D93F-9D75-2AA7-3695C798C6D9}"/>
              </a:ext>
            </a:extLst>
          </p:cNvPr>
          <p:cNvGrpSpPr/>
          <p:nvPr/>
        </p:nvGrpSpPr>
        <p:grpSpPr>
          <a:xfrm>
            <a:off x="7772400" y="-657682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F4FF634-2765-4027-46E9-EBBF6F633E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442E4C7-603A-97CD-31B5-56048481C29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A8126F7-E026-6B56-E315-9C45F1E04459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6144DF7-CC5A-336D-DAD5-E844A0F593E5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8E01A47-65BC-EEF2-5C47-A885DD2B371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38C360EC-7E09-11E7-2443-A30A89EC72A7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A6D2264-6C18-DC6C-AB3F-19D3B5288E7C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7C7A426-F34D-A73A-A14D-DEF3BB86897F}"/>
              </a:ext>
            </a:extLst>
          </p:cNvPr>
          <p:cNvSpPr txBox="1"/>
          <p:nvPr/>
        </p:nvSpPr>
        <p:spPr>
          <a:xfrm>
            <a:off x="4300940" y="289263"/>
            <a:ext cx="891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Cambria" panose="02040503050406030204" pitchFamily="18" charset="0"/>
                <a:ea typeface="Cambria" panose="02040503050406030204" pitchFamily="18" charset="0"/>
              </a:rPr>
              <a:t>Dashboard 3</a:t>
            </a: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075D0-BBC9-3533-831C-206776DA3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39" y="1332537"/>
            <a:ext cx="12717650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4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98C88-5190-F62D-A6FC-55D363226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0F1D576-2981-3CAA-C229-2F949E7630C3}"/>
              </a:ext>
            </a:extLst>
          </p:cNvPr>
          <p:cNvGrpSpPr/>
          <p:nvPr/>
        </p:nvGrpSpPr>
        <p:grpSpPr>
          <a:xfrm>
            <a:off x="7772400" y="-657682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D111105-9E21-523F-3098-0527EDA69BD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DAAB9DB-2ED1-F3DC-FBB2-2F38EAA0B2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493F2D2-4C1E-1E7B-5213-99436A42FB61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D1C76094-B14E-6F28-1084-D8165004E915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0BAEBB7-380E-926D-2780-7D49E83135E2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9BBFB611-61BD-EBCE-691E-A70D4D308521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A7CFFBA-081C-38A2-3F09-A96F9DF28F49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B649D0-43D6-B05C-EBB8-348632E61B3F}"/>
              </a:ext>
            </a:extLst>
          </p:cNvPr>
          <p:cNvSpPr txBox="1"/>
          <p:nvPr/>
        </p:nvSpPr>
        <p:spPr>
          <a:xfrm>
            <a:off x="4300940" y="289263"/>
            <a:ext cx="8915400" cy="1295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Key Insights</a:t>
            </a: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Key Visuals Used</a:t>
            </a:r>
          </a:p>
          <a:p>
            <a:pPr marL="514350" indent="-514350">
              <a:buAutoNum type="arabicPeriod"/>
            </a:pPr>
            <a:r>
              <a:rPr lang="en-US" sz="3200" b="1" dirty="0"/>
              <a:t>Survival Years by Treatment Type </a:t>
            </a:r>
          </a:p>
          <a:p>
            <a:r>
              <a:rPr lang="en-US" sz="3200" dirty="0"/>
              <a:t>To compare survival years across different treatment types and identify which treatment leads to longer survival.</a:t>
            </a: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b="1" dirty="0"/>
              <a:t>2. Lung Cancer Deaths by Country </a:t>
            </a:r>
          </a:p>
          <a:p>
            <a:r>
              <a:rPr lang="en-US" sz="3200" dirty="0"/>
              <a:t>To visualize lung cancer mortality rates across different countries.</a:t>
            </a:r>
          </a:p>
          <a:p>
            <a:endParaRPr lang="en-US" sz="3200" dirty="0"/>
          </a:p>
          <a:p>
            <a:r>
              <a:rPr lang="en-US" sz="3200" b="1" dirty="0"/>
              <a:t>3. Developed vs. Developing Countries: Cancer Prevalence </a:t>
            </a:r>
          </a:p>
          <a:p>
            <a:r>
              <a:rPr lang="en-US" sz="3200" dirty="0"/>
              <a:t>To compare lung cancer prevalence rates between developed and developing countries.</a:t>
            </a:r>
          </a:p>
          <a:p>
            <a:endParaRPr lang="en-US" sz="3200" dirty="0"/>
          </a:p>
          <a:p>
            <a:r>
              <a:rPr lang="en-US" sz="3200" b="1" dirty="0"/>
              <a:t>4. Survival Rate Distribution by Cancer Stage </a:t>
            </a:r>
          </a:p>
          <a:p>
            <a:r>
              <a:rPr lang="en-US" sz="3200" dirty="0"/>
              <a:t>To analyze how survival years are distributed across different lung cancer stages.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371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DF1C-D349-786C-446E-0EC56CA5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A1C1E23-91E7-418C-E8A0-605A3C3A295E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BCC7382-0FB8-1E36-272A-6F28038E46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016187-7571-AAB9-A1A3-5A2F9624A46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6F96A82-F9F7-4D5E-F7C9-603D8D85AC0B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F6860D2-E782-529E-C412-70B79F1C573E}"/>
              </a:ext>
            </a:extLst>
          </p:cNvPr>
          <p:cNvGrpSpPr/>
          <p:nvPr/>
        </p:nvGrpSpPr>
        <p:grpSpPr>
          <a:xfrm>
            <a:off x="3581683" y="573982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737B30-01F7-024B-FEAF-8B1C0DF60744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0472AF-3137-B88F-203F-B29501AEC4A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97165188-0CE5-7C19-9C7D-449A598DFB6A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0E84E47-1C8A-7989-276A-CE546034B8C2}"/>
              </a:ext>
            </a:extLst>
          </p:cNvPr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18DD697-A2B9-4F77-0A85-9A93CF3C2EB3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866778F7-3026-8F8D-A483-4F5EC13594C8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2A9A399-4853-C4E2-EDED-F3BDEC499FFA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340B1CC9-12C9-490F-DC1C-D749DEF4B2D7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15BB28-BF4A-EC95-0511-C8142A4B6608}"/>
              </a:ext>
            </a:extLst>
          </p:cNvPr>
          <p:cNvSpPr txBox="1"/>
          <p:nvPr/>
        </p:nvSpPr>
        <p:spPr>
          <a:xfrm>
            <a:off x="4459933" y="674035"/>
            <a:ext cx="938784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Conclusion &amp; Business Recommendations </a:t>
            </a:r>
          </a:p>
          <a:p>
            <a:endParaRPr lang="en-US" sz="3200" b="1" dirty="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Poppins"/>
              <a:sym typeface="Poppins"/>
            </a:endParaRPr>
          </a:p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Key Findings: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High smoking rates correlate with increased lung cancer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cases.Early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detection significantly improves survival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rates.Air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pollution exposure impacts lung cancer mortality.</a:t>
            </a:r>
          </a:p>
          <a:p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Recommendations: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✔️ Promote smoking cessation programs.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✔️ Increase early screening &amp; awareness campaigns.</a:t>
            </a:r>
          </a:p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✔️ Improve air quality policies in high-risk areas.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65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A6F00-9505-85E9-3DF3-CD57F0068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30F4A0E-5B8E-A3CE-4222-0D2A01341D55}"/>
              </a:ext>
            </a:extLst>
          </p:cNvPr>
          <p:cNvGrpSpPr/>
          <p:nvPr/>
        </p:nvGrpSpPr>
        <p:grpSpPr>
          <a:xfrm>
            <a:off x="7772400" y="-657682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D900F7E-7B17-35CF-F2B8-94D536B640F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B1902AE-9B2C-E908-92EC-2181BE03BF4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930E492E-9D0D-029B-234B-214ECBF81787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076C5E19-DE74-B41E-0FA3-E85E2B2B4DBD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F86E4A-63A0-CBE0-9F8A-87F54B3CAC69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9434C29-D37B-3485-BDE3-89A0BEF46110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CE7D75C0-29D5-9DBE-547D-199DF53B8AFA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E07478-31E2-F307-153F-2F751C9B80E8}"/>
              </a:ext>
            </a:extLst>
          </p:cNvPr>
          <p:cNvSpPr txBox="1"/>
          <p:nvPr/>
        </p:nvSpPr>
        <p:spPr>
          <a:xfrm>
            <a:off x="4300940" y="289263"/>
            <a:ext cx="8915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References &amp; Acknowledgments</a:t>
            </a:r>
          </a:p>
          <a:p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Data Source: Lung Cancer Dataset (SQL + Power BI)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Tools Used: MySQL, Power BI, DAX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Contributors: Asmit Patil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52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104034" y="1507942"/>
            <a:ext cx="15650567" cy="7708967"/>
            <a:chOff x="0" y="-38100"/>
            <a:chExt cx="3203442" cy="1577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442" cy="1539813"/>
            </a:xfrm>
            <a:custGeom>
              <a:avLst/>
              <a:gdLst/>
              <a:ahLst/>
              <a:cxnLst/>
              <a:rect l="l" t="t" r="r" b="b"/>
              <a:pathLst>
                <a:path w="2097888" h="1539813">
                  <a:moveTo>
                    <a:pt x="37768" y="0"/>
                  </a:moveTo>
                  <a:lnTo>
                    <a:pt x="2060121" y="0"/>
                  </a:lnTo>
                  <a:cubicBezTo>
                    <a:pt x="2070137" y="0"/>
                    <a:pt x="2079744" y="3979"/>
                    <a:pt x="2086826" y="11062"/>
                  </a:cubicBezTo>
                  <a:cubicBezTo>
                    <a:pt x="2093909" y="18145"/>
                    <a:pt x="2097888" y="27751"/>
                    <a:pt x="2097888" y="37768"/>
                  </a:cubicBezTo>
                  <a:lnTo>
                    <a:pt x="2097888" y="1502045"/>
                  </a:lnTo>
                  <a:cubicBezTo>
                    <a:pt x="2097888" y="1512062"/>
                    <a:pt x="2093909" y="1521668"/>
                    <a:pt x="2086826" y="1528751"/>
                  </a:cubicBezTo>
                  <a:cubicBezTo>
                    <a:pt x="2079744" y="1535834"/>
                    <a:pt x="2070137" y="1539813"/>
                    <a:pt x="2060121" y="1539813"/>
                  </a:cubicBezTo>
                  <a:lnTo>
                    <a:pt x="37768" y="1539813"/>
                  </a:lnTo>
                  <a:cubicBezTo>
                    <a:pt x="16909" y="1539813"/>
                    <a:pt x="0" y="1522904"/>
                    <a:pt x="0" y="1502045"/>
                  </a:cubicBezTo>
                  <a:lnTo>
                    <a:pt x="0" y="37768"/>
                  </a:lnTo>
                  <a:cubicBezTo>
                    <a:pt x="0" y="27751"/>
                    <a:pt x="3979" y="18145"/>
                    <a:pt x="11062" y="11062"/>
                  </a:cubicBezTo>
                  <a:cubicBezTo>
                    <a:pt x="18145" y="3979"/>
                    <a:pt x="27751" y="0"/>
                    <a:pt x="3776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r>
                <a:rPr lang="en-US" sz="4000" b="1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Problem Statement &amp; Objectives</a:t>
              </a:r>
            </a:p>
            <a:p>
              <a:endParaRPr lang="en-US" sz="4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Problem Statement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 Lung cancer remains one of the leading causes of death worldwide.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 The goal is to analyze key risk factors, such as smoking and air pollution, to predict lung cancer trends.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 Identifying correlations between smoking, pollution, and cancer can aid in early detection and better treatment strategies.</a:t>
              </a:r>
            </a:p>
            <a:p>
              <a:endParaRPr lang="en-US" sz="4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</a:rPr>
                <a:t>Objectives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 Predict lung cancer risk based on lifestyle and environmental factors.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 Identify key trends in lung cancer prevalence.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Cambria" panose="02040503050406030204" pitchFamily="18" charset="0"/>
                  <a:ea typeface="Cambria" panose="02040503050406030204" pitchFamily="18" charset="0"/>
                </a:rPr>
                <a:t> Provide actionable insights for early detection and policy recommendations</a:t>
              </a:r>
            </a:p>
            <a:p>
              <a:endParaRPr lang="en-US" sz="40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endParaRPr lang="en-IN" sz="4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097888" cy="157791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4000" b="1" dirty="0">
                  <a:solidFill>
                    <a:srgbClr val="3B3B3B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Poppins"/>
                  <a:sym typeface="Poppins"/>
                </a:rPr>
                <a:t>Dataset Overview</a:t>
              </a:r>
            </a:p>
            <a:p>
              <a:endParaRPr lang="en-US" sz="4000" b="1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endParaRP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Dataset Summary</a:t>
              </a:r>
            </a:p>
            <a:p>
              <a:r>
                <a:rPr lang="en-US" sz="2800" b="1" dirty="0"/>
                <a:t>1. Source:</a:t>
              </a:r>
              <a:r>
                <a:rPr lang="en-US" sz="2800" dirty="0"/>
                <a:t> Lung cancer dataset (MySQL)</a:t>
              </a:r>
            </a:p>
            <a:p>
              <a:r>
                <a:rPr lang="en-US" sz="2800" b="1" dirty="0"/>
                <a:t>2. Total Records:</a:t>
              </a:r>
              <a:r>
                <a:rPr lang="en-US" sz="2800" dirty="0"/>
                <a:t> 220632</a:t>
              </a:r>
            </a:p>
            <a:p>
              <a:r>
                <a:rPr lang="en-US" sz="2800" b="1" dirty="0"/>
                <a:t>3. Key Columns:</a:t>
              </a:r>
              <a:r>
                <a:rPr lang="en-US" sz="2800" dirty="0"/>
                <a:t> Age, Gender, Smoker, Years of Smoking, Lung Cancer Diagnosis, Air Pollution Exposure</a:t>
              </a:r>
            </a:p>
            <a:p>
              <a:pPr>
                <a:buFont typeface="Arial" panose="020B0604020202020204" pitchFamily="34" charset="0"/>
                <a:buChar char="•"/>
              </a:pPr>
              <a:endParaRPr lang="en-US" sz="2800" dirty="0"/>
            </a:p>
            <a:p>
              <a:r>
                <a:rPr lang="en-IN" sz="3600" b="1" dirty="0">
                  <a:latin typeface="Cambria" panose="02040503050406030204" pitchFamily="18" charset="0"/>
                  <a:ea typeface="Cambria" panose="02040503050406030204" pitchFamily="18" charset="0"/>
                </a:rPr>
                <a:t>Data Cleaning &amp; Preprocessing Steps:</a:t>
              </a:r>
              <a:endParaRPr lang="en-US" sz="36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800" dirty="0"/>
                <a:t>1. Replaced 0s with  NULL values and Removed NULL values.</a:t>
              </a:r>
            </a:p>
            <a:p>
              <a:r>
                <a:rPr lang="en-US" sz="2800" dirty="0"/>
                <a:t>2. Standardized categorical data (e.g., "Yes" / "No" for binary fields).</a:t>
              </a:r>
            </a:p>
            <a:p>
              <a:r>
                <a:rPr lang="en-US" sz="2800" dirty="0"/>
                <a:t>3. Created new calculated columns where necessary (e.g., Risk Score for smoking impact)</a:t>
              </a:r>
            </a:p>
            <a:p>
              <a:endParaRPr lang="en-US" sz="2800" dirty="0"/>
            </a:p>
            <a:p>
              <a:endParaRPr lang="en-IN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7980" y="6354838"/>
            <a:ext cx="3826885" cy="12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Normalize or standardize relevant fields (e.g., age, blood counts).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-952500"/>
            <a:ext cx="13240663" cy="1160236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03B7D1-CEE4-1CF0-40FD-1A3442ED3CEC}"/>
              </a:ext>
            </a:extLst>
          </p:cNvPr>
          <p:cNvSpPr txBox="1"/>
          <p:nvPr/>
        </p:nvSpPr>
        <p:spPr>
          <a:xfrm>
            <a:off x="5257800" y="789376"/>
            <a:ext cx="11811000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Cambria" panose="02040503050406030204" pitchFamily="18" charset="0"/>
                <a:ea typeface="Cambria" panose="02040503050406030204" pitchFamily="18" charset="0"/>
              </a:rPr>
              <a:t>SQL Queries &amp; Solutions</a:t>
            </a:r>
          </a:p>
          <a:p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  <a:sym typeface="Poppins"/>
            </a:endParaRPr>
          </a:p>
          <a:p>
            <a:r>
              <a:rPr lang="en-US" sz="28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Question given in the task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Basic Level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-- 1. Retrieve all records for individuals diagnosed with lung cancer.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-- 2. Count the number of smokers and non-smokers.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-- 3. List all unique cancer stages present in the dataset.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-- 4. Retrieve the average number of cigarettes smoked per day by smokers.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-- 5. Count the number of people exposed to high air pollution.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-- 6. Find the top 5 countries with the highest lung cancer deaths.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-- 7. Count the number of people diagnosed with lung cancer by gender.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-- 8. Retrieve records of individuals older than 60 who are diagnosed with lung cancer.</a:t>
            </a:r>
          </a:p>
          <a:p>
            <a:endParaRPr lang="en-US" sz="1600" dirty="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Poppins"/>
              <a:sym typeface="Poppins"/>
            </a:endParaRP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Intermediate Level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-- 1. Find the percentage of smokers who developed lung cancer.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-- 2. Calculate the average survival years based on cancer stages.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-- 3. Count the number of lung cancer patients based on passive smoking.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-- 4. Find the country with the highest lung cancer prevalence rate.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-- 5. Identify the smoking years' impact on lung cancer.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-- 6. Determine the mortality rate for patients with and without early detection.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-- 7. Group the lung cancer prevalence rate by developed vs. developing countries.</a:t>
            </a:r>
          </a:p>
          <a:p>
            <a:endParaRPr lang="en-US" sz="1600" dirty="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Poppins"/>
              <a:sym typeface="Poppins"/>
            </a:endParaRP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Advanced Level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-- 1. Identify the correlation between lung cancer prevalence and air pollution levels.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-- 2. Find the average age of lung cancer patients for each country.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-- 3. Calculate the risk factor of lung cancer by smoker status, passive smoking, and family history.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-- 4. Rank countries based on their mortality rate.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-- 5. Determine if treatment type has a significant impact on survival years.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-- 6. Compare lung cancer prevalence in men vs. women across countries.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-- 7. Find how occupational exposure, smoking, and air pollution collectively impact lung cancer rates.</a:t>
            </a:r>
          </a:p>
          <a:p>
            <a:r>
              <a:rPr lang="en-US" sz="1600" dirty="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Poppins"/>
                <a:sym typeface="Poppins"/>
              </a:rPr>
              <a:t>-- 8. Analyze the impact of early detection on survival years.</a:t>
            </a:r>
          </a:p>
          <a:p>
            <a:endParaRPr lang="en-US" sz="2800" dirty="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Poppins"/>
              <a:sym typeface="Poppins"/>
            </a:endParaRPr>
          </a:p>
          <a:p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4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32395-DAFA-B879-0FE9-DB2A4C61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5E990EB-734A-40D3-FFC0-B438DBA2E2B7}"/>
              </a:ext>
            </a:extLst>
          </p:cNvPr>
          <p:cNvGrpSpPr/>
          <p:nvPr/>
        </p:nvGrpSpPr>
        <p:grpSpPr>
          <a:xfrm>
            <a:off x="8534400" y="-1476832"/>
            <a:ext cx="13240663" cy="132406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E907B0-2946-B0EC-C42F-CED5DC50D4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79FCDD3-FB7F-85F2-5986-91C85E11C02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408EAD7-0455-03E0-6CD8-9D2FE198439E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538D366E-0A9B-121E-78FB-FA86AE94B986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6D9BCFE-6702-7922-44A4-2B72501318CC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4454CFF3-6704-F02E-B7FB-907826AD47D0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C154CDB-CDC9-D083-6F9C-7C21658AE706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240E7B1-FB1B-22E1-5976-DBED66E331CB}"/>
              </a:ext>
            </a:extLst>
          </p:cNvPr>
          <p:cNvSpPr txBox="1"/>
          <p:nvPr/>
        </p:nvSpPr>
        <p:spPr>
          <a:xfrm>
            <a:off x="3473898" y="202065"/>
            <a:ext cx="10968046" cy="1221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Basic Level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--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1. Retrieve all records for individuals diagnosed with lung cancer.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SELECT * FROM LUNG_CANCER_DATAWHERE LUNG_CANCER_DIAGNOSIS = 'yes’;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--2. Count the number of smokers and non-smokers. 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3BAC0C-AB43-1420-3AC8-49E1B22A9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174" y="1638300"/>
            <a:ext cx="8736026" cy="28631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7838620-DF5D-DC63-78D3-5D71B14EE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91" y="5647906"/>
            <a:ext cx="7611537" cy="383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5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3C44E-B2CF-A8A0-0604-805389CA2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ACAE24-0897-20EA-14B3-40FD6D761B99}"/>
              </a:ext>
            </a:extLst>
          </p:cNvPr>
          <p:cNvGrpSpPr/>
          <p:nvPr/>
        </p:nvGrpSpPr>
        <p:grpSpPr>
          <a:xfrm>
            <a:off x="8534400" y="-952500"/>
            <a:ext cx="13240663" cy="116023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5F7E97-2133-7A95-4F46-16E6EFF96D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47EAA42-D26B-7B66-D923-81665CCC804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524725AE-9130-A590-8EE1-E68D5A055CA8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B945E200-FA54-C730-1D15-6BD75CE2A136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7DFBD88-ACD7-60DA-AC67-810C9CD251E2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594A845F-8774-1C4F-074D-C2F533B14397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5DCB5776-B76D-D615-2C19-8D043D6BA923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8BDA7E9-9B14-08FA-53B4-763FB1C49BA4}"/>
              </a:ext>
            </a:extLst>
          </p:cNvPr>
          <p:cNvSpPr txBox="1"/>
          <p:nvPr/>
        </p:nvSpPr>
        <p:spPr>
          <a:xfrm>
            <a:off x="5257800" y="789376"/>
            <a:ext cx="11811000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--3. List all unique cancer stages present in the dataset.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SELECT DISTINCT CANCER_STAGEFROM LUNG_CANCER_DATA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This retrieves all unique values of cancer stages from the dataset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--4. Retrieve the average number of cigarettes smoked per day by smokers.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SELECT avg(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cigarettes_per_day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as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cigarettes_smoked_per_day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, smoker </a:t>
            </a: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from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lung_cancer_data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where smoker = 'yes’;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This calculates the average number of cigarettes smoked per day by smokers</a:t>
            </a:r>
            <a:r>
              <a:rPr lang="en-US" sz="2000" dirty="0"/>
              <a:t>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B4D11-940F-1133-FFF9-FD3A5656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62100"/>
            <a:ext cx="7278169" cy="2450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48534A-E1E0-F4C7-84BD-F3FD6CFB6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95" y="6251885"/>
            <a:ext cx="938343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8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E33C9-9FDC-97F0-B0F7-95C5198C2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1FA5537-D5CD-4BD7-6D52-A34EDF20BD9D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0A58E6-8F81-1C9B-91AF-363CC42183C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2645F33-9F92-5206-A565-90766DDD05E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659AC98-285D-0A76-0848-08B8D96D8DE4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0FA648A-FD8F-0713-0845-5ECC580C65CC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302A49-A1D4-D5E0-F197-DF968B60FC50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5. Count the number of people exposed to high air pollution. 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6. Find the top 5 countries with the highest lung cancer deaths. 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dirty="0"/>
            </a:p>
            <a:p>
              <a:endParaRPr lang="en-IN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8AEA65F-4821-C0E2-12D0-2B26BFDFCF1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2A10D2B2-640F-78FE-F939-8B427AFC33D1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FECD5230-996F-FC2E-665E-88F1091EBEBC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7ACDE51-7EAB-9922-4D4B-D037B4E71E10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AE04DE0-9F56-6AC2-CBA0-3929E334D008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13EDCD1-54A0-2949-6077-D1FA5598926A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F707557-D7D6-B7EF-A935-3515247CF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173" y="1409700"/>
            <a:ext cx="10195661" cy="3345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EA4719-2FE6-E8E9-C889-EFB25CA07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530" y="5869399"/>
            <a:ext cx="8373644" cy="395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6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46A9A-205A-2B30-F485-24A7F10E7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6F34F6-20E1-07F1-07E4-4F47ADB5C998}"/>
              </a:ext>
            </a:extLst>
          </p:cNvPr>
          <p:cNvGrpSpPr/>
          <p:nvPr/>
        </p:nvGrpSpPr>
        <p:grpSpPr>
          <a:xfrm>
            <a:off x="170873" y="289264"/>
            <a:ext cx="12883553" cy="965132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D4FC4C-914B-D73B-6920-14E50E8F67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443CE8B-FC6D-BEAF-B233-3E7265CB9F9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167F2C1-5C18-98F8-A971-DFBFC7E342FC}"/>
              </a:ext>
            </a:extLst>
          </p:cNvPr>
          <p:cNvSpPr/>
          <p:nvPr/>
        </p:nvSpPr>
        <p:spPr>
          <a:xfrm>
            <a:off x="7703215" y="-825217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92EFED6-E1D3-F9AA-37F1-C856743AB48F}"/>
              </a:ext>
            </a:extLst>
          </p:cNvPr>
          <p:cNvGrpSpPr/>
          <p:nvPr/>
        </p:nvGrpSpPr>
        <p:grpSpPr>
          <a:xfrm>
            <a:off x="3690174" y="858701"/>
            <a:ext cx="13984205" cy="7851987"/>
            <a:chOff x="41376" y="15769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414D496-9D2C-46AF-9847-B4ED716D2DF8}"/>
                </a:ext>
              </a:extLst>
            </p:cNvPr>
            <p:cNvSpPr/>
            <p:nvPr/>
          </p:nvSpPr>
          <p:spPr>
            <a:xfrm>
              <a:off x="41376" y="1576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7. Count the number of people diagnosed with lung cancer by gender. 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8. Retrieve records of individuals older than 60 who are diagnosed with lung cancer. </a:t>
              </a: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0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endParaRPr lang="en-US" sz="2800" dirty="0"/>
            </a:p>
            <a:p>
              <a:endParaRPr lang="en-IN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7DAF082-1723-D4FF-D33A-176504AA02D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B04EDA12-4D65-982C-1109-9C4370510864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0F13F0B-DC0F-02DE-A31F-DFD57481BAFA}"/>
              </a:ext>
            </a:extLst>
          </p:cNvPr>
          <p:cNvGrpSpPr/>
          <p:nvPr/>
        </p:nvGrpSpPr>
        <p:grpSpPr>
          <a:xfrm>
            <a:off x="533524" y="346413"/>
            <a:ext cx="2974068" cy="851790"/>
            <a:chOff x="0" y="0"/>
            <a:chExt cx="3965424" cy="113572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42932320-9F1C-C973-2ACF-C9F9004DF124}"/>
                </a:ext>
              </a:extLst>
            </p:cNvPr>
            <p:cNvSpPr/>
            <p:nvPr/>
          </p:nvSpPr>
          <p:spPr>
            <a:xfrm>
              <a:off x="0" y="0"/>
              <a:ext cx="1301346" cy="1135720"/>
            </a:xfrm>
            <a:custGeom>
              <a:avLst/>
              <a:gdLst/>
              <a:ahLst/>
              <a:cxnLst/>
              <a:rect l="l" t="t" r="r" b="b"/>
              <a:pathLst>
                <a:path w="1301346" h="1135720">
                  <a:moveTo>
                    <a:pt x="0" y="0"/>
                  </a:moveTo>
                  <a:lnTo>
                    <a:pt x="1301346" y="0"/>
                  </a:lnTo>
                  <a:lnTo>
                    <a:pt x="1301346" y="1135720"/>
                  </a:lnTo>
                  <a:lnTo>
                    <a:pt x="0" y="1135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89CF7B19-17E8-5D96-CC7F-56EE771FB29F}"/>
                </a:ext>
              </a:extLst>
            </p:cNvPr>
            <p:cNvSpPr txBox="1"/>
            <p:nvPr/>
          </p:nvSpPr>
          <p:spPr>
            <a:xfrm>
              <a:off x="1057796" y="-76200"/>
              <a:ext cx="2907629" cy="759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09"/>
                </a:lnSpc>
              </a:pPr>
              <a:r>
                <a:rPr lang="en-US" sz="3364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Futurion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31EE550-CC59-08C6-7DA2-252CD2E7EE8F}"/>
                </a:ext>
              </a:extLst>
            </p:cNvPr>
            <p:cNvSpPr txBox="1"/>
            <p:nvPr/>
          </p:nvSpPr>
          <p:spPr>
            <a:xfrm>
              <a:off x="1378270" y="574923"/>
              <a:ext cx="2283113" cy="29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11"/>
                </a:lnSpc>
              </a:pPr>
              <a:r>
                <a:rPr lang="en-US" sz="1293" spc="12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UPSKILLING INDIA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BBFBDF-A137-36D5-4B6C-8F1EDEDC4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21" y="1446416"/>
            <a:ext cx="7829572" cy="356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3D6651-5C1A-AAB9-F888-41C7672258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00" y="5860279"/>
            <a:ext cx="10178308" cy="396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6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1692</Words>
  <Application>Microsoft Office PowerPoint</Application>
  <PresentationFormat>Custom</PresentationFormat>
  <Paragraphs>449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Canva Sans</vt:lpstr>
      <vt:lpstr>Calibri</vt:lpstr>
      <vt:lpstr>Canva Sans Bold</vt:lpstr>
      <vt:lpstr>Poppins</vt:lpstr>
      <vt:lpstr>Cambria</vt:lpstr>
      <vt:lpstr>Wingdings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asmit patil</dc:creator>
  <cp:lastModifiedBy>asmit patil</cp:lastModifiedBy>
  <cp:revision>4</cp:revision>
  <dcterms:created xsi:type="dcterms:W3CDTF">2006-08-16T00:00:00Z</dcterms:created>
  <dcterms:modified xsi:type="dcterms:W3CDTF">2025-02-18T14:28:04Z</dcterms:modified>
  <dc:identifier>DAGd4dElOz8</dc:identifier>
</cp:coreProperties>
</file>